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4"/>
  </p:notesMasterIdLst>
  <p:sldIdLst>
    <p:sldId id="364" r:id="rId2"/>
    <p:sldId id="318" r:id="rId3"/>
    <p:sldId id="319" r:id="rId4"/>
    <p:sldId id="328" r:id="rId5"/>
    <p:sldId id="327" r:id="rId6"/>
    <p:sldId id="326" r:id="rId7"/>
    <p:sldId id="335" r:id="rId8"/>
    <p:sldId id="337" r:id="rId9"/>
    <p:sldId id="365" r:id="rId10"/>
    <p:sldId id="338" r:id="rId11"/>
    <p:sldId id="339" r:id="rId12"/>
    <p:sldId id="370" r:id="rId13"/>
    <p:sldId id="325" r:id="rId14"/>
    <p:sldId id="369" r:id="rId15"/>
    <p:sldId id="332" r:id="rId16"/>
    <p:sldId id="349" r:id="rId17"/>
    <p:sldId id="366" r:id="rId18"/>
    <p:sldId id="367" r:id="rId19"/>
    <p:sldId id="368" r:id="rId20"/>
    <p:sldId id="334" r:id="rId21"/>
    <p:sldId id="363" r:id="rId22"/>
    <p:sldId id="321" r:id="rId23"/>
  </p:sldIdLst>
  <p:sldSz cx="12192000" cy="6858000"/>
  <p:notesSz cx="6858000" cy="9144000"/>
  <p:embeddedFontLst>
    <p:embeddedFont>
      <p:font typeface="KaiTi" panose="02010609060101010101" pitchFamily="49" charset="-122"/>
      <p:regular r:id="rId25"/>
    </p:embeddedFont>
    <p:embeddedFont>
      <p:font typeface="等线" panose="02010600030101010101" pitchFamily="2" charset="-122"/>
      <p:regular r:id="rId26"/>
      <p:bold r:id="rId27"/>
    </p:embeddedFont>
    <p:embeddedFont>
      <p:font typeface="等线 Light" panose="02010600030101010101" pitchFamily="2" charset="-122"/>
      <p:regular r:id="rId28"/>
    </p:embeddedFont>
    <p:embeddedFont>
      <p:font typeface="Alibaba PuHuiTi 3.0 55 Regular" pitchFamily="18" charset="-122"/>
      <p:regular r:id="rId29"/>
      <p:bold r:id="rId3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725"/>
    <p:restoredTop sz="84551"/>
  </p:normalViewPr>
  <p:slideViewPr>
    <p:cSldViewPr snapToGrid="0">
      <p:cViewPr varScale="1">
        <p:scale>
          <a:sx n="67" d="100"/>
          <a:sy n="67" d="100"/>
        </p:scale>
        <p:origin x="200" y="1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1F7BC3-6001-7844-B17E-ADC1D9185B1C}" type="datetimeFigureOut">
              <a:rPr kumimoji="1" lang="zh-CN" altLang="en-US" smtClean="0"/>
              <a:t>2025/1/21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D81D61-906D-8143-81C1-7D011EA4BF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8515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81D61-906D-8143-81C1-7D011EA4BF8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2447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81D61-906D-8143-81C1-7D011EA4BF8E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513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81D61-906D-8143-81C1-7D011EA4BF8E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041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副标题 2">
            <a:extLst>
              <a:ext uri="{FF2B5EF4-FFF2-40B4-BE49-F238E27FC236}">
                <a16:creationId xmlns:a16="http://schemas.microsoft.com/office/drawing/2014/main" id="{1898E054-CF04-BA53-2401-5791B5DE5B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6000" y="1251575"/>
            <a:ext cx="11520000" cy="1440000"/>
          </a:xfrm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3600" b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C303252A-BA26-6B2D-4A6A-016C692C744A}"/>
              </a:ext>
            </a:extLst>
          </p:cNvPr>
          <p:cNvCxnSpPr>
            <a:cxnSpLocks/>
          </p:cNvCxnSpPr>
          <p:nvPr userDrawn="1"/>
        </p:nvCxnSpPr>
        <p:spPr>
          <a:xfrm>
            <a:off x="336000" y="2687592"/>
            <a:ext cx="115200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58A889E8-D770-BA0E-B188-ED29D8035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36000" y="2873101"/>
            <a:ext cx="4320000" cy="540000"/>
          </a:xfrm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2400" b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kumimoji="1" lang="zh-CN" altLang="en-US" dirty="0"/>
              <a:t>单击此处编辑母版文本</a:t>
            </a:r>
          </a:p>
        </p:txBody>
      </p:sp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id="{1A46147C-252A-97C5-B611-C050F2A9F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2800" y="6421767"/>
            <a:ext cx="2743200" cy="252000"/>
          </a:xfrm>
        </p:spPr>
        <p:txBody>
          <a:bodyPr/>
          <a:lstStyle>
            <a:lvl1pPr>
              <a:defRPr b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kumimoji="1" lang="en-US" altLang="zh-CN" dirty="0"/>
              <a:t>Page </a:t>
            </a:r>
            <a:fld id="{96D413B8-AD3F-9745-BBA2-FF796D2423C5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2" name="文本占位符 10">
            <a:extLst>
              <a:ext uri="{FF2B5EF4-FFF2-40B4-BE49-F238E27FC236}">
                <a16:creationId xmlns:a16="http://schemas.microsoft.com/office/drawing/2014/main" id="{5417882C-1B9B-D09E-F3B4-09DF64C353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36000" y="5687217"/>
            <a:ext cx="4320000" cy="540000"/>
          </a:xfrm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2400" b="0">
                <a:latin typeface="KaiTi" panose="02010609060101010101" pitchFamily="49" charset="-122"/>
                <a:ea typeface="KaiTi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kumimoji="1" lang="zh-CN" altLang="en-US" dirty="0"/>
              <a:t>单击此处编辑母版文本</a:t>
            </a:r>
          </a:p>
        </p:txBody>
      </p:sp>
    </p:spTree>
    <p:extLst>
      <p:ext uri="{BB962C8B-B14F-4D97-AF65-F5344CB8AC3E}">
        <p14:creationId xmlns:p14="http://schemas.microsoft.com/office/powerpoint/2010/main" val="3129114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592F5E-CC7F-F32B-83DB-D4D003B3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2B7F10A-A72A-AA92-7CFB-D2C683B11D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F9DC9A-0A32-4409-C9B4-9D33ADED4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41931-60DC-6643-8DAD-D97B65557D2D}" type="datetime1">
              <a:rPr kumimoji="1" lang="zh-CN" altLang="en-US" smtClean="0"/>
              <a:t>2025/1/21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64B5E6-CE09-8A96-E5AB-DC009AC43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1ED45E-D0DC-0A26-8F3A-CA19DFE03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7605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B2EA571-39E5-81F6-06E3-849D955D25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D36ECB-840B-F1DB-E4E0-0CE0E99CF5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4970A1-75DB-E926-ECDA-D6B2C4B56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A8F37-FB09-444B-87BE-1418885F58A8}" type="datetime1">
              <a:rPr kumimoji="1" lang="zh-CN" altLang="en-US" smtClean="0"/>
              <a:t>2025/1/21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D8CDC8-168B-B5BA-CF40-468242BE8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55D83D-3EFE-9A4F-2FB3-8951EECF5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6779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6BC7E5-A591-7AE4-D3F1-90457667F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61408"/>
            <a:ext cx="11520000" cy="540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600" b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4DE128-F869-956C-E149-D89793C86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865735"/>
            <a:ext cx="11520000" cy="5400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  <a:lvl2pPr>
              <a:lnSpc>
                <a:spcPct val="150000"/>
              </a:lnSpc>
              <a:defRPr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2pPr>
            <a:lvl3pPr>
              <a:lnSpc>
                <a:spcPct val="150000"/>
              </a:lnSpc>
              <a:defRPr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3pPr>
            <a:lvl4pPr>
              <a:lnSpc>
                <a:spcPct val="150000"/>
              </a:lnSpc>
              <a:defRPr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4pPr>
            <a:lvl5pPr>
              <a:lnSpc>
                <a:spcPct val="150000"/>
              </a:lnSpc>
              <a:defRPr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851BCA46-FCC7-27C8-5B9F-50EF70D0AD98}"/>
              </a:ext>
            </a:extLst>
          </p:cNvPr>
          <p:cNvCxnSpPr>
            <a:cxnSpLocks/>
          </p:cNvCxnSpPr>
          <p:nvPr userDrawn="1"/>
        </p:nvCxnSpPr>
        <p:spPr>
          <a:xfrm>
            <a:off x="336000" y="709703"/>
            <a:ext cx="115200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E07535B4-2662-4212-44E4-7F2020632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2800" y="6421767"/>
            <a:ext cx="2743200" cy="252000"/>
          </a:xfrm>
        </p:spPr>
        <p:txBody>
          <a:bodyPr/>
          <a:lstStyle>
            <a:lvl1pPr>
              <a:defRPr b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kumimoji="1" lang="en-US" altLang="zh-CN" dirty="0"/>
              <a:t>Page </a:t>
            </a:r>
            <a:fld id="{96D413B8-AD3F-9745-BBA2-FF796D2423C5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6730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 2">
            <a:extLst>
              <a:ext uri="{FF2B5EF4-FFF2-40B4-BE49-F238E27FC236}">
                <a16:creationId xmlns:a16="http://schemas.microsoft.com/office/drawing/2014/main" id="{CC8B726D-3AD5-9E5E-0469-A1BC2BC4ED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6000" y="1828045"/>
            <a:ext cx="11520000" cy="1440000"/>
          </a:xfrm>
        </p:spPr>
        <p:txBody>
          <a:bodyPr lIns="90000" anchor="b" anchorCtr="0">
            <a:normAutofit/>
          </a:bodyPr>
          <a:lstStyle>
            <a:lvl1pPr marL="0" indent="0" algn="ctr">
              <a:buNone/>
              <a:defRPr sz="3600" b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05B17C10-FDBC-EDCD-746C-70E9EA56A9CD}"/>
              </a:ext>
            </a:extLst>
          </p:cNvPr>
          <p:cNvCxnSpPr>
            <a:cxnSpLocks/>
          </p:cNvCxnSpPr>
          <p:nvPr userDrawn="1"/>
        </p:nvCxnSpPr>
        <p:spPr>
          <a:xfrm>
            <a:off x="336000" y="3264062"/>
            <a:ext cx="115200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F869E5A3-7AF5-8FCE-BAB5-2F459CCAB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2800" y="6421767"/>
            <a:ext cx="2743200" cy="252000"/>
          </a:xfrm>
        </p:spPr>
        <p:txBody>
          <a:bodyPr/>
          <a:lstStyle>
            <a:lvl1pPr>
              <a:defRPr b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kumimoji="1" lang="en-US" altLang="zh-CN" dirty="0"/>
              <a:t>Page </a:t>
            </a:r>
            <a:fld id="{96D413B8-AD3F-9745-BBA2-FF796D2423C5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8569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6E7F35-9BD5-A810-9ABC-DF0D4EC6A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4D5F2B-A321-A532-7035-A982AE26F8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72996D5-9D5F-D4C1-A951-B14284E811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D46A33-3C5E-7913-33A4-43FAAD83C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887CD-F30C-BE4F-B5C9-67AC55CE0E36}" type="datetime1">
              <a:rPr kumimoji="1" lang="zh-CN" altLang="en-US" smtClean="0"/>
              <a:t>2025/1/21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D8D1C0-195B-7DF1-F4B6-B3A9F62C1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88B01A-F8CE-24D9-0683-ED952CB80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189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59C133-01B4-1605-0B29-D2B028127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B8B290-83B1-C405-2BA5-47C93B6A8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DB340E9-1252-8B61-68DB-B2F747AB9C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303780F-CAF8-C3C5-1890-4EAC1AA4CD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6465BDC-A6E3-C78E-31C6-4C02E01871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DF34445-C177-4008-49EF-4EDE21C5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7054B-1045-2C4D-A87D-6DF1B45856AF}" type="datetime1">
              <a:rPr kumimoji="1" lang="zh-CN" altLang="en-US" smtClean="0"/>
              <a:t>2025/1/21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60A81A1-329E-A5D7-A819-965AAE11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585EB35-E509-237B-90E9-F779E2ABD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5112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50F9F4-BA33-4DF5-1DD2-275BBAFC3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EE9C0E7-2560-6AC9-DFDA-D7366B7E8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8036F-1D9C-3B44-AD89-E598E9FC0D8F}" type="datetime1">
              <a:rPr kumimoji="1" lang="zh-CN" altLang="en-US" smtClean="0"/>
              <a:t>2025/1/21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4B3ACB8-6DE7-13BB-E6CA-EADC9ACF8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545A4B-C999-9415-C041-2A583B0A6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1518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AD16114-9667-477F-DB0B-7CA1DAE1F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76869-E369-F34B-ACF1-9037239E834A}" type="datetime1">
              <a:rPr kumimoji="1" lang="zh-CN" altLang="en-US" smtClean="0"/>
              <a:t>2025/1/21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603DCDA-213A-330B-BDA9-D59671830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B6365BD-A80B-D60F-087C-B532044D6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>
              <a:defRPr kumimoji="1" lang="zh-CN" altLang="en-US" smtClean="0"/>
            </a:lvl1pPr>
          </a:lstStyle>
          <a:p>
            <a:fld id="{96D413B8-AD3F-9745-BBA2-FF796D2423C5}" type="slidenum">
              <a:rPr lang="en-US" altLang="zh-CN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559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D4AB44-7BDD-693F-A1D4-D3EE22DB2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268BED-665A-6544-B034-DBC60AEC8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CED66A7-CEA6-5C8C-3187-557C6ADC3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2AB5A7-7DE5-112A-CFCD-2AD290517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30CA-F86B-5949-80B4-57C7CC767CB7}" type="datetime1">
              <a:rPr kumimoji="1" lang="zh-CN" altLang="en-US" smtClean="0"/>
              <a:t>2025/1/21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8BBC9BE-140B-2F01-D5AA-4B67143F1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A54A3AF-773D-2B4E-16D3-B673DCAAE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4196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3F70D1-9A16-1727-64E4-60551CC55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4E28E9B-B187-EF7F-5F91-13E943D5E0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561256-5888-B0E7-76EE-5765E9FDE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70A493-B820-DEE9-47EA-5EBAC3C02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C3DF-6E34-3D47-8EF6-18A23BADCBEB}" type="datetime1">
              <a:rPr kumimoji="1" lang="zh-CN" altLang="en-US" smtClean="0"/>
              <a:t>2025/1/21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58A09AB-B125-B4CB-E8E7-F64A101C4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8B32A9-D6A3-9EBD-D64E-7794C0100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5006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3DDF79-E46E-85DA-7224-520AB77A3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CBA046-1733-85F7-36B2-49E2BD7AD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EA4EC7-931D-4D59-DBA5-D81F628622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17B55-035E-D444-8475-8D052DFEBD66}" type="datetime1">
              <a:rPr kumimoji="1" lang="zh-CN" altLang="en-US" smtClean="0"/>
              <a:t>2025/1/21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98784A-9589-6D74-BEAC-856F740FD5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B7449F-EE2D-688F-78A4-E9DFFA9622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9522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53A89306-A0DC-4CC7-1A00-4EAC28373B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AuditPCH: Auditable Payment Channel Hub with Privacy Protection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1D646A-2602-0EA8-FEDC-339A784E92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IEEE TIFS 2024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660503D-4002-CF78-E13C-CEB57CAF2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</a:t>
            </a:fld>
            <a:endParaRPr kumimoji="1"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27C9AE9-325B-FE79-92AA-E6485A344D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汇报人：赵路路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698202F-2A89-0ACB-F681-FDF9432E4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00" y="4268990"/>
            <a:ext cx="9360000" cy="50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726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D5779A-6D31-6FC7-3E69-AF239D098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2.3 Malleable Proof Scheme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EBAD486-1B1A-6439-04DE-63D1E03F2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10</a:t>
            </a:fld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212752E-CD92-D230-795E-4CB689837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00" y="867788"/>
            <a:ext cx="5760000" cy="590010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B9836E4-3AFE-698C-EDB4-192AEACEA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67788"/>
            <a:ext cx="5760000" cy="14475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E783FF4-73E8-F489-5A93-98AA6F799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27031"/>
            <a:ext cx="5760000" cy="258162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92842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12BE0D-BE8E-9C75-C450-4E3F40C06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2.4</a:t>
            </a:r>
            <a:r>
              <a:rPr kumimoji="1" lang="zh-CN" altLang="en-US" dirty="0"/>
              <a:t> </a:t>
            </a:r>
            <a:r>
              <a:rPr kumimoji="1" lang="en-US" altLang="zh-CN" dirty="0"/>
              <a:t>Adaptor</a:t>
            </a:r>
            <a:r>
              <a:rPr kumimoji="1" lang="zh-CN" altLang="en-US" dirty="0"/>
              <a:t> </a:t>
            </a:r>
            <a:r>
              <a:rPr kumimoji="1" lang="en-US" altLang="zh-CN" dirty="0"/>
              <a:t>Signature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C651002-8423-D2AA-74AE-2DD0F1C47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11</a:t>
            </a:fld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A048D29-40C6-9DF8-8057-4D546EEF3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050" y="865735"/>
            <a:ext cx="5760000" cy="201458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F4FC0F9-05D7-03CE-F476-F04F89727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50" y="865735"/>
            <a:ext cx="5760000" cy="52215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627819-B8DE-7F8C-EDAB-0A573DAB8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950" y="1387888"/>
            <a:ext cx="5760000" cy="461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391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637C8B-7F1A-3279-F7B3-05B48FC86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2.5</a:t>
            </a:r>
            <a:r>
              <a:rPr kumimoji="1" lang="zh-CN" altLang="en-US" dirty="0"/>
              <a:t> </a:t>
            </a:r>
            <a:r>
              <a:rPr kumimoji="1" lang="en-US" altLang="zh-CN" dirty="0"/>
              <a:t>High-level</a:t>
            </a:r>
            <a:r>
              <a:rPr kumimoji="1" lang="zh-CN" altLang="en-US" dirty="0"/>
              <a:t> </a:t>
            </a:r>
            <a:r>
              <a:rPr kumimoji="1" lang="en-US" altLang="zh-CN" dirty="0"/>
              <a:t>Design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en-US" altLang="zh-CN" baseline="30000" dirty="0"/>
              <a:t>2</a:t>
            </a:r>
            <a:r>
              <a:rPr kumimoji="1" lang="en-US" altLang="zh-CN" dirty="0"/>
              <a:t>L</a:t>
            </a:r>
            <a:r>
              <a:rPr kumimoji="1" lang="en-US" altLang="zh-CN" baseline="30000" dirty="0"/>
              <a:t>+</a:t>
            </a:r>
            <a:endParaRPr kumimoji="1" lang="zh-CN" altLang="en-US" baseline="30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0648854-EF13-A387-B8AA-83A50B342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12</a:t>
            </a:fld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42B15E0-AEAF-1D4E-5C1D-AEEA71495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50" y="865735"/>
            <a:ext cx="5760000" cy="535436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6A7B6D1-C5F5-448F-CAF9-AB295B100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052" y="865735"/>
            <a:ext cx="5760000" cy="507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544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E06A2F34-AB1B-A70A-03B2-7C4CEF012A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3 Linkable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Randomizable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Puzzle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Scheme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5B6A680-FE6A-E31E-3602-CA91B67CD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76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7A036-AB66-FB1A-D21D-5AB8E8039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3.1 Linkable Randomizable Puzzle Scheme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372DEE-F0A5-7FCC-ACC7-A9CF6A7D2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8701706-E0D5-0384-21AD-C9B45CA0E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14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35306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70BA7CE9-C8B8-3AA9-95DB-FF8D7D3D85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4 Auditable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Anonymous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PCH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401E7BC-CED1-1193-05DE-2B0CFD0CD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6814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85883-725C-3F04-740E-9D32095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4.1 Security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158AF4-DF17-B592-B04B-0D630A798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84A901-27EB-8357-36E2-B98C2F45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6729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85883-725C-3F04-740E-9D32095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4.2 Security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Privacy</a:t>
            </a:r>
            <a:r>
              <a:rPr kumimoji="1" lang="zh-CN" altLang="en-US" dirty="0"/>
              <a:t> </a:t>
            </a:r>
            <a:r>
              <a:rPr kumimoji="1" lang="en-US" altLang="zh-CN" dirty="0"/>
              <a:t>Goals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158AF4-DF17-B592-B04B-0D630A798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84A901-27EB-8357-36E2-B98C2F45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55466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85883-725C-3F04-740E-9D32095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4.3 GUC-Security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Definition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158AF4-DF17-B592-B04B-0D630A798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84A901-27EB-8357-36E2-B98C2F45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26717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85883-725C-3F04-740E-9D32095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4.4 Auditable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Anonymous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PCH</a:t>
            </a:r>
            <a:r>
              <a:rPr kumimoji="1" lang="zh-CN" altLang="en-US" dirty="0"/>
              <a:t> </a:t>
            </a:r>
            <a:r>
              <a:rPr kumimoji="1" lang="en-US" altLang="zh-CN" dirty="0"/>
              <a:t>Overview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158AF4-DF17-B592-B04B-0D630A798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84A901-27EB-8357-36E2-B98C2F45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19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41753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1D702-9F55-6209-1948-8322F7E2D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Outline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65206A-3469-0297-16D5-7926BF84B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Background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Preliminaries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Linkable Randomizable Puzzle Scheme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Auditable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Anonymous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PCH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Analysis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9D33A2E-3300-8BB9-4D14-ECB382A38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86757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D970E280-4E5B-E000-E77B-7192E19C68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5 Performance Analysis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C8F3161-9DEB-9009-A883-4DDC92D7B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20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52369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0A7960-CAE8-0388-C12A-4CE61AEDD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5.1 Performance Analysis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E59528-E661-0D57-D4EB-C5454996E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49154C-89C0-346C-2EB8-EECA1E221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21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8061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5705BEA9-48B7-D0DF-02AC-8FDFA27346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Thanks! Questions?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36ABB29-F4E0-9B55-9100-3754050A7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22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7398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5BDA4BDC-7F0F-8126-02F4-C9BA888D58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1 Background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CD28C95-A982-C9F7-F908-440944361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2172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CDD5B1-1E88-9D81-53A9-99F939F7B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1.1 Payment Channel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380321-8662-5E89-3762-9EE928806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dirty="0">
                <a:solidFill>
                  <a:srgbClr val="C00000"/>
                </a:solidFill>
              </a:rPr>
              <a:t>Two users</a:t>
            </a:r>
            <a:r>
              <a:rPr kumimoji="1" lang="en" altLang="zh-CN" dirty="0"/>
              <a:t> open a payment channel and perform </a:t>
            </a:r>
            <a:r>
              <a:rPr kumimoji="1" lang="en" altLang="zh-CN" dirty="0">
                <a:solidFill>
                  <a:srgbClr val="C00000"/>
                </a:solidFill>
              </a:rPr>
              <a:t>off-chain</a:t>
            </a:r>
            <a:r>
              <a:rPr kumimoji="1" lang="en" altLang="zh-CN" dirty="0"/>
              <a:t> payments by updating the channel state enjoying </a:t>
            </a:r>
            <a:r>
              <a:rPr kumimoji="1" lang="en" altLang="zh-CN" dirty="0">
                <a:solidFill>
                  <a:srgbClr val="C00000"/>
                </a:solidFill>
              </a:rPr>
              <a:t>high payment throughput</a:t>
            </a:r>
            <a:r>
              <a:rPr kumimoji="1" lang="en" altLang="zh-CN" dirty="0"/>
              <a:t> and </a:t>
            </a:r>
            <a:r>
              <a:rPr kumimoji="1" lang="en" altLang="zh-CN" dirty="0">
                <a:solidFill>
                  <a:srgbClr val="C00000"/>
                </a:solidFill>
              </a:rPr>
              <a:t>low confirmation delay</a:t>
            </a:r>
            <a:r>
              <a:rPr kumimoji="1" lang="en" altLang="zh-CN" dirty="0"/>
              <a:t>.</a:t>
            </a:r>
          </a:p>
          <a:p>
            <a:r>
              <a:rPr kumimoji="1" lang="en" altLang="zh-CN" dirty="0"/>
              <a:t>If there are more than two users, each pair of users needs to establish their own payment channel to facilitate the payment, which is a </a:t>
            </a:r>
            <a:r>
              <a:rPr kumimoji="1" lang="en" altLang="zh-CN" dirty="0">
                <a:solidFill>
                  <a:srgbClr val="C00000"/>
                </a:solidFill>
              </a:rPr>
              <a:t>non-scalable approach</a:t>
            </a:r>
            <a:r>
              <a:rPr kumimoji="1" lang="en" altLang="zh-CN" dirty="0"/>
              <a:t>.</a:t>
            </a:r>
          </a:p>
          <a:p>
            <a:r>
              <a:rPr kumimoji="1" lang="en" altLang="zh-CN" dirty="0"/>
              <a:t>Payment Channel Networks (PCN) enable two users with no direct payment channel to pay each other through the channels of </a:t>
            </a:r>
            <a:r>
              <a:rPr kumimoji="1" lang="en" altLang="zh-CN" dirty="0">
                <a:solidFill>
                  <a:srgbClr val="C00000"/>
                </a:solidFill>
              </a:rPr>
              <a:t>some intermediaries</a:t>
            </a:r>
            <a:r>
              <a:rPr kumimoji="1" lang="en" altLang="zh-CN" dirty="0"/>
              <a:t>. </a:t>
            </a:r>
          </a:p>
          <a:p>
            <a:r>
              <a:rPr kumimoji="1" lang="en" altLang="zh-CN" dirty="0"/>
              <a:t>PCN payments may require multi-channel paths and intermediaries to actively participate in relaying the payments, which can lead to their failure.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6BF3027-5463-5C8B-EC11-7ED0E9886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4</a:t>
            </a:fld>
            <a:endParaRPr kumimoji="1" lang="zh-CN" altLang="en-US" dirty="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84D7DF6A-1038-F89A-3F50-7ECB504F897F}"/>
              </a:ext>
            </a:extLst>
          </p:cNvPr>
          <p:cNvGrpSpPr/>
          <p:nvPr/>
        </p:nvGrpSpPr>
        <p:grpSpPr>
          <a:xfrm>
            <a:off x="960674" y="4460141"/>
            <a:ext cx="10270651" cy="1961626"/>
            <a:chOff x="960675" y="4540575"/>
            <a:chExt cx="10270651" cy="1961626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0DE7F95F-99F4-7776-31F0-F22900C81A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69571" b="14100"/>
            <a:stretch/>
          </p:blipFill>
          <p:spPr>
            <a:xfrm rot="5400000">
              <a:off x="1771481" y="3729769"/>
              <a:ext cx="1618387" cy="3240000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B9B4E656-9A41-B4B0-D993-4BC4B03929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278" r="33285" b="14100"/>
            <a:stretch/>
          </p:blipFill>
          <p:spPr>
            <a:xfrm rot="5400000">
              <a:off x="5233420" y="3783155"/>
              <a:ext cx="1725160" cy="3240000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1473995D-85D8-0CAE-7B05-614941190C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8915" b="14100"/>
            <a:stretch/>
          </p:blipFill>
          <p:spPr>
            <a:xfrm rot="5400000">
              <a:off x="8784691" y="3747210"/>
              <a:ext cx="1653269" cy="3240000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FAB8EC7-58CF-4683-BAE6-5C39F8AFE3E0}"/>
                </a:ext>
              </a:extLst>
            </p:cNvPr>
            <p:cNvSpPr txBox="1"/>
            <p:nvPr/>
          </p:nvSpPr>
          <p:spPr>
            <a:xfrm>
              <a:off x="2039500" y="6189863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Centralized</a:t>
              </a:r>
              <a:endParaRPr kumimoji="1"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9DF8D98-4A4A-B3A2-7DCB-38CD0D39170B}"/>
                </a:ext>
              </a:extLst>
            </p:cNvPr>
            <p:cNvSpPr txBox="1"/>
            <p:nvPr/>
          </p:nvSpPr>
          <p:spPr>
            <a:xfrm>
              <a:off x="5474676" y="6194424"/>
              <a:ext cx="12426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Decentralized</a:t>
              </a:r>
              <a:endParaRPr kumimoji="1"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A0030EB-CEC0-514B-68C3-B0BC40EB8ABD}"/>
                </a:ext>
              </a:extLst>
            </p:cNvPr>
            <p:cNvSpPr txBox="1"/>
            <p:nvPr/>
          </p:nvSpPr>
          <p:spPr>
            <a:xfrm>
              <a:off x="9080571" y="6194424"/>
              <a:ext cx="10615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Distributed</a:t>
              </a:r>
              <a:endParaRPr kumimoji="1"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5179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ED54AD-6E78-4A28-7BB2-A9DD691A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1.2 Challenges in Auditable Anonymous PCH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47F20A-CF7B-1853-0DF2-96E0F7C93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b="1" dirty="0"/>
              <a:t>Atomicity:</a:t>
            </a:r>
            <a:r>
              <a:rPr kumimoji="1" lang="en" altLang="zh-CN" dirty="0"/>
              <a:t> For any payment of m coins from S to R, the PCH should ensure that either R receives m coins from T and T receives m coins from S, or both parties receive none.</a:t>
            </a:r>
          </a:p>
          <a:p>
            <a:r>
              <a:rPr kumimoji="1" lang="en" altLang="zh-CN" b="1" dirty="0"/>
              <a:t>Value Privacy:</a:t>
            </a:r>
            <a:r>
              <a:rPr kumimoji="1" lang="en" altLang="zh-CN" dirty="0"/>
              <a:t> T should not know the payment amount between S and R.</a:t>
            </a:r>
          </a:p>
          <a:p>
            <a:r>
              <a:rPr kumimoji="1" lang="en" altLang="zh-CN" b="1" dirty="0"/>
              <a:t>Relationship Anonymity:</a:t>
            </a:r>
            <a:r>
              <a:rPr kumimoji="1" lang="en" altLang="zh-CN" dirty="0"/>
              <a:t> T should not be able to find out if there is any relation between S and R of a specific payment.</a:t>
            </a:r>
          </a:p>
          <a:p>
            <a:r>
              <a:rPr kumimoji="1" lang="en" altLang="zh-CN" b="1" dirty="0"/>
              <a:t>Griefing Resistance:</a:t>
            </a:r>
            <a:r>
              <a:rPr kumimoji="1" lang="en" altLang="zh-CN" dirty="0"/>
              <a:t> The PCH should only initiate a payment procedure if R can prove that the payment request are previously backed by some coins locked by a S during the payment procedure.</a:t>
            </a:r>
          </a:p>
          <a:p>
            <a:r>
              <a:rPr kumimoji="1" lang="en" altLang="zh-CN" b="1" dirty="0">
                <a:solidFill>
                  <a:srgbClr val="C00000"/>
                </a:solidFill>
              </a:rPr>
              <a:t>Illegal Financial Activity Auditability: </a:t>
            </a:r>
            <a:r>
              <a:rPr kumimoji="1" lang="en" altLang="zh-CN" dirty="0"/>
              <a:t>A should know the relationship of S and R and verify the integrity of payments.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326F61D-2D6D-0772-C8E0-14EDD70B0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0343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84B01B-F3BA-D866-5FDD-DFEFD1965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1.3 Abstract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CAB49F-E00F-0A80-6A26-BA3AE14F1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en-US" altLang="zh-CN" b="1" dirty="0"/>
              <a:t>PCH Definition:</a:t>
            </a:r>
          </a:p>
          <a:p>
            <a:pPr marL="0" indent="0">
              <a:buNone/>
            </a:pPr>
            <a:r>
              <a:rPr kumimoji="1" lang="en-US" altLang="zh-CN" dirty="0"/>
              <a:t>Anonymous Payment Channel Hub (PCH), one of the most promising layer-two solutions, settles the </a:t>
            </a:r>
            <a:r>
              <a:rPr kumimoji="1" lang="en-US" altLang="zh-CN" dirty="0">
                <a:solidFill>
                  <a:srgbClr val="C00000"/>
                </a:solidFill>
              </a:rPr>
              <a:t>scalability</a:t>
            </a:r>
            <a:r>
              <a:rPr kumimoji="1" lang="en-US" altLang="zh-CN" dirty="0"/>
              <a:t> issue in blockchain while guaranteeing the </a:t>
            </a:r>
            <a:r>
              <a:rPr kumimoji="1" lang="en-US" altLang="zh-CN" dirty="0">
                <a:solidFill>
                  <a:srgbClr val="C00000"/>
                </a:solidFill>
              </a:rPr>
              <a:t>unlinkability</a:t>
            </a:r>
            <a:r>
              <a:rPr kumimoji="1" lang="en-US" altLang="zh-CN" dirty="0"/>
              <a:t> of transacting parties.</a:t>
            </a:r>
          </a:p>
          <a:p>
            <a:r>
              <a:rPr kumimoji="1" lang="en-US" altLang="zh-CN" b="1" dirty="0"/>
              <a:t>Problem:</a:t>
            </a:r>
          </a:p>
          <a:p>
            <a:pPr marL="0" indent="0">
              <a:buNone/>
            </a:pPr>
            <a:r>
              <a:rPr kumimoji="1" lang="en-US" altLang="zh-CN" dirty="0"/>
              <a:t>Developments bring conflicting requirements, i.e., </a:t>
            </a:r>
            <a:r>
              <a:rPr kumimoji="1" lang="en-US" altLang="zh-CN" dirty="0">
                <a:solidFill>
                  <a:srgbClr val="C00000"/>
                </a:solidFill>
              </a:rPr>
              <a:t>hiding the sender-to-receiver relationships from any third party but opening the relationship to the auditor</a:t>
            </a:r>
            <a:r>
              <a:rPr kumimoji="1" lang="en-US" altLang="zh-CN" dirty="0"/>
              <a:t>. Existing works do not support these requirements simultaneously since off-chain transactions are not recorded in the blockchain.</a:t>
            </a:r>
          </a:p>
          <a:p>
            <a:r>
              <a:rPr kumimoji="1" lang="en-US" altLang="zh-CN" b="1" dirty="0"/>
              <a:t>This work:</a:t>
            </a:r>
          </a:p>
          <a:p>
            <a:pPr marL="0" indent="0">
              <a:buNone/>
            </a:pPr>
            <a:r>
              <a:rPr kumimoji="1" lang="en-US" altLang="zh-CN" dirty="0"/>
              <a:t>The first anonymous PCH solution that provides </a:t>
            </a:r>
            <a:r>
              <a:rPr kumimoji="1" lang="en-US" altLang="zh-CN" dirty="0">
                <a:solidFill>
                  <a:srgbClr val="C00000"/>
                </a:solidFill>
              </a:rPr>
              <a:t>privacy </a:t>
            </a:r>
            <a:r>
              <a:rPr kumimoji="1" lang="en-US" altLang="zh-CN" dirty="0"/>
              <a:t>&amp;</a:t>
            </a:r>
            <a:r>
              <a:rPr kumimoji="1" lang="en-US" altLang="zh-CN" dirty="0">
                <a:solidFill>
                  <a:srgbClr val="C00000"/>
                </a:solidFill>
              </a:rPr>
              <a:t> auditability</a:t>
            </a:r>
            <a:r>
              <a:rPr kumimoji="1" lang="en-US" altLang="zh-CN" dirty="0"/>
              <a:t>.</a:t>
            </a:r>
          </a:p>
          <a:p>
            <a:pPr marL="457200" indent="-457200">
              <a:buFont typeface="+mj-ea"/>
              <a:buAutoNum type="circleNumDbPlain"/>
            </a:pPr>
            <a:r>
              <a:rPr kumimoji="1" lang="en" altLang="zh-CN" dirty="0"/>
              <a:t>Linkable randomizable puzzle for conditional transactions.</a:t>
            </a:r>
          </a:p>
          <a:p>
            <a:pPr marL="457200" indent="-457200">
              <a:buFont typeface="+mj-ea"/>
              <a:buAutoNum type="circleNumDbPlain"/>
            </a:pPr>
            <a:r>
              <a:rPr kumimoji="1" lang="en" altLang="zh-CN" dirty="0"/>
              <a:t>A novel auditable solution for PCH.</a:t>
            </a:r>
          </a:p>
          <a:p>
            <a:pPr marL="457200" indent="-457200">
              <a:buFont typeface="+mj-ea"/>
              <a:buAutoNum type="circleNumDbPlain"/>
            </a:pPr>
            <a:r>
              <a:rPr kumimoji="1" lang="en" altLang="zh-CN" dirty="0"/>
              <a:t>Formal security proof &amp; extensive experiments and evaluation.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BE8FB9-53D7-194D-3D79-6AFD23306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2572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AF4C2F0E-AFCA-07FE-9577-546FD39130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2 Preliminaries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5F2A321-C600-E302-726C-B27E25051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6360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780C44-6741-F898-75D3-82469031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2.1 Public Key Encryption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B1A208-C446-2330-8D38-2375F91FF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8</a:t>
            </a:fld>
            <a:endParaRPr kumimoji="1"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F8D08DF-FA48-8606-F803-3B8A2CCFDD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845"/>
          <a:stretch/>
        </p:blipFill>
        <p:spPr>
          <a:xfrm>
            <a:off x="336000" y="865735"/>
            <a:ext cx="5760000" cy="264368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034D3F0B-85B8-85F1-51FA-EC0A383CF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00" y="3513270"/>
            <a:ext cx="5760000" cy="307708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40E8C80E-2758-6FB7-2AC9-C6FD095EE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8782" y="865735"/>
            <a:ext cx="3988035" cy="5724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06004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627B0-5372-9B0A-6D09-69174FE5A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12F29A-06AB-AA44-0C41-1F7C44F74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2.2 Commitment Scheme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53AC4B5-9297-3CF4-406C-3B642C895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9</a:t>
            </a:fld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AEC6484-3C89-F12D-E9BC-7AE910FCA9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339" b="-1"/>
          <a:stretch/>
        </p:blipFill>
        <p:spPr>
          <a:xfrm>
            <a:off x="336000" y="865735"/>
            <a:ext cx="5760000" cy="295242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D657A3C-C874-3050-BB98-FBC243D36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000" y="3982488"/>
            <a:ext cx="8640000" cy="185254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2954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2272</TotalTime>
  <Words>503</Words>
  <Application>Microsoft Macintosh PowerPoint</Application>
  <PresentationFormat>宽屏</PresentationFormat>
  <Paragraphs>75</Paragraphs>
  <Slides>22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等线</vt:lpstr>
      <vt:lpstr>KaiTi</vt:lpstr>
      <vt:lpstr>Alibaba PuHuiTi 3.0 55 Regular</vt:lpstr>
      <vt:lpstr>等线 Light</vt:lpstr>
      <vt:lpstr>Arial</vt:lpstr>
      <vt:lpstr>Times New Roman</vt:lpstr>
      <vt:lpstr>Office 主题​​</vt:lpstr>
      <vt:lpstr>PowerPoint 演示文稿</vt:lpstr>
      <vt:lpstr>Outline</vt:lpstr>
      <vt:lpstr>PowerPoint 演示文稿</vt:lpstr>
      <vt:lpstr>1.1 Payment Channel</vt:lpstr>
      <vt:lpstr>1.2 Challenges in Auditable Anonymous PCH</vt:lpstr>
      <vt:lpstr>1.3 Abstract</vt:lpstr>
      <vt:lpstr>PowerPoint 演示文稿</vt:lpstr>
      <vt:lpstr>2.1 Public Key Encryption</vt:lpstr>
      <vt:lpstr>2.2 Commitment Scheme</vt:lpstr>
      <vt:lpstr>2.3 Malleable Proof Scheme</vt:lpstr>
      <vt:lpstr>2.4 Adaptor Signature</vt:lpstr>
      <vt:lpstr>2.5 High-level Design of A2L+</vt:lpstr>
      <vt:lpstr>PowerPoint 演示文稿</vt:lpstr>
      <vt:lpstr>3.1 Linkable Randomizable Puzzle Scheme</vt:lpstr>
      <vt:lpstr>PowerPoint 演示文稿</vt:lpstr>
      <vt:lpstr>4.1 Security Model</vt:lpstr>
      <vt:lpstr>4.2 Security &amp; Privacy Goals</vt:lpstr>
      <vt:lpstr>4.3 GUC-Security Definition</vt:lpstr>
      <vt:lpstr>4.4 Auditable Anonymous PCH Overview</vt:lpstr>
      <vt:lpstr>PowerPoint 演示文稿</vt:lpstr>
      <vt:lpstr>5.1 Performance Analysis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 路路</dc:creator>
  <cp:lastModifiedBy>Microsoft Office User</cp:lastModifiedBy>
  <cp:revision>831</cp:revision>
  <dcterms:created xsi:type="dcterms:W3CDTF">2024-06-27T01:31:39Z</dcterms:created>
  <dcterms:modified xsi:type="dcterms:W3CDTF">2025-01-21T07:39:42Z</dcterms:modified>
</cp:coreProperties>
</file>

<file path=docProps/thumbnail.jpeg>
</file>